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427" r:id="rId3"/>
    <p:sldId id="464" r:id="rId4"/>
    <p:sldId id="467" r:id="rId5"/>
    <p:sldId id="471" r:id="rId6"/>
    <p:sldId id="474" r:id="rId7"/>
    <p:sldId id="483" r:id="rId8"/>
    <p:sldId id="486" r:id="rId9"/>
    <p:sldId id="490" r:id="rId10"/>
    <p:sldId id="491" r:id="rId11"/>
    <p:sldId id="492" r:id="rId12"/>
    <p:sldId id="493" r:id="rId13"/>
    <p:sldId id="494" r:id="rId14"/>
    <p:sldId id="495" r:id="rId15"/>
    <p:sldId id="496" r:id="rId16"/>
    <p:sldId id="497" r:id="rId17"/>
    <p:sldId id="498" r:id="rId18"/>
    <p:sldId id="499" r:id="rId19"/>
    <p:sldId id="500" r:id="rId20"/>
    <p:sldId id="503" r:id="rId21"/>
    <p:sldId id="501" r:id="rId22"/>
    <p:sldId id="504" r:id="rId23"/>
    <p:sldId id="506" r:id="rId24"/>
    <p:sldId id="502" r:id="rId25"/>
    <p:sldId id="505"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4660"/>
  </p:normalViewPr>
  <p:slideViewPr>
    <p:cSldViewPr snapToGrid="0">
      <p:cViewPr varScale="1">
        <p:scale>
          <a:sx n="80" d="100"/>
          <a:sy n="80" d="100"/>
        </p:scale>
        <p:origin x="420"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12/15/2017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12/15/2017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12/15/2017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Nieuwe rol van de overheid.</a:t>
            </a:r>
            <a:endParaRPr lang="nl-NL" dirty="0"/>
          </a:p>
        </p:txBody>
      </p:sp>
      <p:sp>
        <p:nvSpPr>
          <p:cNvPr id="3" name="Tijdelijke aanduiding voor inhoud 2"/>
          <p:cNvSpPr>
            <a:spLocks noGrp="1"/>
          </p:cNvSpPr>
          <p:nvPr>
            <p:ph idx="1"/>
          </p:nvPr>
        </p:nvSpPr>
        <p:spPr/>
        <p:txBody>
          <a:bodyPr>
            <a:normAutofit/>
          </a:bodyPr>
          <a:lstStyle/>
          <a:p>
            <a:r>
              <a:rPr lang="nl-NL" sz="2500" dirty="0" smtClean="0"/>
              <a:t>In het verleden was de overheid een private aanbieder.</a:t>
            </a:r>
          </a:p>
          <a:p>
            <a:r>
              <a:rPr lang="nl-NL" sz="2500" dirty="0" smtClean="0"/>
              <a:t>Gevolg: grote staatschuld, door hoge mate van uitgaven.</a:t>
            </a:r>
          </a:p>
          <a:p>
            <a:r>
              <a:rPr lang="nl-NL" sz="2500" dirty="0" smtClean="0"/>
              <a:t>Tenslotte veel overheidsbedrijven maakte verlies.</a:t>
            </a:r>
          </a:p>
          <a:p>
            <a:r>
              <a:rPr lang="nl-NL" sz="2500" dirty="0" smtClean="0"/>
              <a:t>Overheid speelt nu veel kleinere rol.</a:t>
            </a:r>
          </a:p>
          <a:p>
            <a:r>
              <a:rPr lang="nl-NL" sz="2500" dirty="0" smtClean="0"/>
              <a:t>Laat de prijs op de markt ontstaan door marktwerking en grijp alleen in als er sprake is van Marktfalen.</a:t>
            </a:r>
            <a:endParaRPr lang="nl-NL" sz="2500" dirty="0"/>
          </a:p>
        </p:txBody>
      </p:sp>
    </p:spTree>
    <p:extLst>
      <p:ext uri="{BB962C8B-B14F-4D97-AF65-F5344CB8AC3E}">
        <p14:creationId xmlns:p14="http://schemas.microsoft.com/office/powerpoint/2010/main" val="427062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Stof deze les: principaal-agent theorie.</a:t>
            </a:r>
            <a:endParaRPr lang="nl-NL" dirty="0"/>
          </a:p>
        </p:txBody>
      </p:sp>
      <p:sp>
        <p:nvSpPr>
          <p:cNvPr id="3" name="Tijdelijke aanduiding voor inhoud 2"/>
          <p:cNvSpPr>
            <a:spLocks noGrp="1"/>
          </p:cNvSpPr>
          <p:nvPr>
            <p:ph idx="1"/>
          </p:nvPr>
        </p:nvSpPr>
        <p:spPr/>
        <p:txBody>
          <a:bodyPr>
            <a:normAutofit lnSpcReduction="10000"/>
          </a:bodyPr>
          <a:lstStyle/>
          <a:p>
            <a:r>
              <a:rPr lang="nl-NL" sz="2500" dirty="0" smtClean="0"/>
              <a:t>De overheid gaat niet meer zelf producten aanbieden.</a:t>
            </a:r>
          </a:p>
          <a:p>
            <a:r>
              <a:rPr lang="nl-NL" sz="2500" dirty="0" smtClean="0"/>
              <a:t>Daarentegen moet het overheidsbeleid wel uitgevoerd worden.</a:t>
            </a:r>
          </a:p>
          <a:p>
            <a:r>
              <a:rPr lang="nl-NL" sz="2500" dirty="0" smtClean="0"/>
              <a:t>Er zijn dus wel nog bedrijven die voor de overheid werken.</a:t>
            </a:r>
          </a:p>
          <a:p>
            <a:r>
              <a:rPr lang="nl-NL" sz="2500" dirty="0" err="1" smtClean="0"/>
              <a:t>Cq</a:t>
            </a:r>
            <a:r>
              <a:rPr lang="nl-NL" sz="2500" dirty="0" smtClean="0"/>
              <a:t>: ministeries maken het beleid.</a:t>
            </a:r>
          </a:p>
          <a:p>
            <a:r>
              <a:rPr lang="nl-NL" sz="2500" dirty="0" smtClean="0"/>
              <a:t>De uitvoering ervan ligt bij andere bedrijven.</a:t>
            </a:r>
          </a:p>
          <a:p>
            <a:r>
              <a:rPr lang="nl-NL" sz="2500" dirty="0" smtClean="0"/>
              <a:t>Het zou kunnen dat deze ministeries en bedrijven andere belangen hebben.</a:t>
            </a:r>
          </a:p>
          <a:p>
            <a:endParaRPr lang="nl-NL" sz="2500" dirty="0"/>
          </a:p>
        </p:txBody>
      </p:sp>
    </p:spTree>
    <p:extLst>
      <p:ext uri="{BB962C8B-B14F-4D97-AF65-F5344CB8AC3E}">
        <p14:creationId xmlns:p14="http://schemas.microsoft.com/office/powerpoint/2010/main" val="222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de overheid wilt een weg aanleggen</a:t>
            </a:r>
            <a:endParaRPr lang="nl-NL" dirty="0"/>
          </a:p>
        </p:txBody>
      </p:sp>
      <p:sp>
        <p:nvSpPr>
          <p:cNvPr id="3" name="Tijdelijke aanduiding voor inhoud 2"/>
          <p:cNvSpPr>
            <a:spLocks noGrp="1"/>
          </p:cNvSpPr>
          <p:nvPr>
            <p:ph idx="1"/>
          </p:nvPr>
        </p:nvSpPr>
        <p:spPr>
          <a:xfrm>
            <a:off x="677334" y="1366505"/>
            <a:ext cx="8596668" cy="5491495"/>
          </a:xfrm>
        </p:spPr>
        <p:txBody>
          <a:bodyPr>
            <a:normAutofit fontScale="92500" lnSpcReduction="10000"/>
          </a:bodyPr>
          <a:lstStyle/>
          <a:p>
            <a:r>
              <a:rPr lang="nl-NL" sz="2500" dirty="0" smtClean="0"/>
              <a:t>Vanuit de overheid bekeken: (de principaal)</a:t>
            </a:r>
          </a:p>
          <a:p>
            <a:r>
              <a:rPr lang="nl-NL" sz="2500" dirty="0" smtClean="0"/>
              <a:t>Een kwalitatief goede werk.</a:t>
            </a:r>
          </a:p>
          <a:p>
            <a:r>
              <a:rPr lang="nl-NL" sz="2500" dirty="0" smtClean="0"/>
              <a:t>Voor zo’n laag mogelijke prijs.</a:t>
            </a:r>
          </a:p>
          <a:p>
            <a:r>
              <a:rPr lang="nl-NL" sz="2500" dirty="0" smtClean="0"/>
              <a:t>Vanuit de aannemer bekeken. (de agent)</a:t>
            </a:r>
          </a:p>
          <a:p>
            <a:r>
              <a:rPr lang="nl-NL" sz="2500" dirty="0" smtClean="0"/>
              <a:t>Zo goedkoop mogelijke weg aanleggen (mogelijk ten koste van de kwaliteit)</a:t>
            </a:r>
          </a:p>
          <a:p>
            <a:r>
              <a:rPr lang="nl-NL" sz="2500" dirty="0" smtClean="0"/>
              <a:t>Voor zo’n hoog mogelijke prijs.</a:t>
            </a:r>
          </a:p>
          <a:p>
            <a:endParaRPr lang="nl-NL" sz="2500" dirty="0" smtClean="0"/>
          </a:p>
          <a:p>
            <a:r>
              <a:rPr lang="nl-NL" sz="2500" dirty="0" smtClean="0"/>
              <a:t>Wanneer ontstaat er een principaal-agent probleem:</a:t>
            </a:r>
          </a:p>
          <a:p>
            <a:r>
              <a:rPr lang="nl-NL" sz="2500" dirty="0" smtClean="0"/>
              <a:t>Bij verschillende belangen tussen principaal en agent</a:t>
            </a:r>
          </a:p>
          <a:p>
            <a:r>
              <a:rPr lang="nl-NL" sz="2500" dirty="0" smtClean="0"/>
              <a:t>Bij asymmetrische informatie (agent weet meer)</a:t>
            </a:r>
          </a:p>
          <a:p>
            <a:r>
              <a:rPr lang="nl-NL" sz="2500" dirty="0" smtClean="0"/>
              <a:t>Bij transactiekosten. (deze worden gemaakt om ervoor te zorgen dat de agent ze werk goed doet)</a:t>
            </a:r>
          </a:p>
          <a:p>
            <a:endParaRPr lang="nl-NL" sz="2500" dirty="0" smtClean="0"/>
          </a:p>
          <a:p>
            <a:endParaRPr lang="nl-NL" sz="2500" dirty="0"/>
          </a:p>
        </p:txBody>
      </p:sp>
    </p:spTree>
    <p:extLst>
      <p:ext uri="{BB962C8B-B14F-4D97-AF65-F5344CB8AC3E}">
        <p14:creationId xmlns:p14="http://schemas.microsoft.com/office/powerpoint/2010/main" val="2585538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6.6 en 6.7 en 6.8 en 6.9</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minuten de tijd</a:t>
            </a:r>
          </a:p>
          <a:p>
            <a:r>
              <a:rPr lang="nl-NL" sz="2500" dirty="0" smtClean="0"/>
              <a:t>Eerder klaar Maak opgave 6.5</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3402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4" y="19340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76" y="19697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118966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heel(1)">
                                      <p:cBhvr>
                                        <p:cTn id="55" dur="59000"/>
                                        <p:tgtEl>
                                          <p:spTgt spid="17"/>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heel(1)">
                                      <p:cBhvr>
                                        <p:cTn id="59" dur="59000"/>
                                        <p:tgtEl>
                                          <p:spTgt spid="18"/>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wheel(1)">
                                      <p:cBhvr>
                                        <p:cTn id="63" dur="59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7" grpId="0" animBg="1"/>
      <p:bldP spid="18" grpId="0" animBg="1"/>
      <p:bldP spid="1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8880"/>
          <a:stretch/>
        </p:blipFill>
        <p:spPr>
          <a:xfrm>
            <a:off x="0" y="0"/>
            <a:ext cx="8410074" cy="1443789"/>
          </a:xfrm>
          <a:prstGeom prst="rect">
            <a:avLst/>
          </a:prstGeom>
        </p:spPr>
      </p:pic>
      <p:pic>
        <p:nvPicPr>
          <p:cNvPr id="5" name="Afbeelding 4"/>
          <p:cNvPicPr>
            <a:picLocks noChangeAspect="1"/>
          </p:cNvPicPr>
          <p:nvPr/>
        </p:nvPicPr>
        <p:blipFill rotWithShape="1">
          <a:blip r:embed="rId2"/>
          <a:srcRect b="67793"/>
          <a:stretch/>
        </p:blipFill>
        <p:spPr>
          <a:xfrm>
            <a:off x="0" y="0"/>
            <a:ext cx="8410074" cy="2201779"/>
          </a:xfrm>
          <a:prstGeom prst="rect">
            <a:avLst/>
          </a:prstGeom>
        </p:spPr>
      </p:pic>
      <p:pic>
        <p:nvPicPr>
          <p:cNvPr id="6" name="Afbeelding 5"/>
          <p:cNvPicPr>
            <a:picLocks noChangeAspect="1"/>
          </p:cNvPicPr>
          <p:nvPr/>
        </p:nvPicPr>
        <p:blipFill rotWithShape="1">
          <a:blip r:embed="rId2"/>
          <a:srcRect b="60577"/>
          <a:stretch/>
        </p:blipFill>
        <p:spPr>
          <a:xfrm>
            <a:off x="0" y="1"/>
            <a:ext cx="8410074" cy="2695074"/>
          </a:xfrm>
          <a:prstGeom prst="rect">
            <a:avLst/>
          </a:prstGeom>
        </p:spPr>
      </p:pic>
      <p:pic>
        <p:nvPicPr>
          <p:cNvPr id="7" name="Afbeelding 6"/>
          <p:cNvPicPr>
            <a:picLocks noChangeAspect="1"/>
          </p:cNvPicPr>
          <p:nvPr/>
        </p:nvPicPr>
        <p:blipFill rotWithShape="1">
          <a:blip r:embed="rId2"/>
          <a:srcRect b="48257"/>
          <a:stretch/>
        </p:blipFill>
        <p:spPr>
          <a:xfrm>
            <a:off x="0" y="1"/>
            <a:ext cx="8410074" cy="3537284"/>
          </a:xfrm>
          <a:prstGeom prst="rect">
            <a:avLst/>
          </a:prstGeom>
        </p:spPr>
      </p:pic>
      <p:pic>
        <p:nvPicPr>
          <p:cNvPr id="8" name="Afbeelding 7"/>
          <p:cNvPicPr>
            <a:picLocks noChangeAspect="1"/>
          </p:cNvPicPr>
          <p:nvPr/>
        </p:nvPicPr>
        <p:blipFill rotWithShape="1">
          <a:blip r:embed="rId2"/>
          <a:srcRect b="41569"/>
          <a:stretch/>
        </p:blipFill>
        <p:spPr>
          <a:xfrm>
            <a:off x="0" y="1"/>
            <a:ext cx="8410074" cy="3994484"/>
          </a:xfrm>
          <a:prstGeom prst="rect">
            <a:avLst/>
          </a:prstGeom>
        </p:spPr>
      </p:pic>
      <p:pic>
        <p:nvPicPr>
          <p:cNvPr id="9" name="Afbeelding 8"/>
          <p:cNvPicPr>
            <a:picLocks noChangeAspect="1"/>
          </p:cNvPicPr>
          <p:nvPr/>
        </p:nvPicPr>
        <p:blipFill rotWithShape="1">
          <a:blip r:embed="rId2"/>
          <a:srcRect b="37873"/>
          <a:stretch/>
        </p:blipFill>
        <p:spPr>
          <a:xfrm>
            <a:off x="0" y="0"/>
            <a:ext cx="8410074" cy="4247147"/>
          </a:xfrm>
          <a:prstGeom prst="rect">
            <a:avLst/>
          </a:prstGeom>
        </p:spPr>
      </p:pic>
      <p:pic>
        <p:nvPicPr>
          <p:cNvPr id="10" name="Afbeelding 9"/>
          <p:cNvPicPr>
            <a:picLocks noChangeAspect="1"/>
          </p:cNvPicPr>
          <p:nvPr/>
        </p:nvPicPr>
        <p:blipFill rotWithShape="1">
          <a:blip r:embed="rId2"/>
          <a:srcRect b="28370"/>
          <a:stretch/>
        </p:blipFill>
        <p:spPr>
          <a:xfrm>
            <a:off x="0" y="0"/>
            <a:ext cx="8410074" cy="4896853"/>
          </a:xfrm>
          <a:prstGeom prst="rect">
            <a:avLst/>
          </a:prstGeom>
        </p:spPr>
      </p:pic>
      <p:pic>
        <p:nvPicPr>
          <p:cNvPr id="11" name="Afbeelding 10"/>
          <p:cNvPicPr>
            <a:picLocks noChangeAspect="1"/>
          </p:cNvPicPr>
          <p:nvPr/>
        </p:nvPicPr>
        <p:blipFill rotWithShape="1">
          <a:blip r:embed="rId2"/>
          <a:srcRect b="22209"/>
          <a:stretch/>
        </p:blipFill>
        <p:spPr>
          <a:xfrm>
            <a:off x="0" y="1"/>
            <a:ext cx="8410074" cy="5317958"/>
          </a:xfrm>
          <a:prstGeom prst="rect">
            <a:avLst/>
          </a:prstGeom>
        </p:spPr>
      </p:pic>
      <p:pic>
        <p:nvPicPr>
          <p:cNvPr id="12" name="Afbeelding 11"/>
          <p:cNvPicPr>
            <a:picLocks noChangeAspect="1"/>
          </p:cNvPicPr>
          <p:nvPr/>
        </p:nvPicPr>
        <p:blipFill rotWithShape="1">
          <a:blip r:embed="rId2"/>
          <a:srcRect b="15169"/>
          <a:stretch/>
        </p:blipFill>
        <p:spPr>
          <a:xfrm>
            <a:off x="0" y="0"/>
            <a:ext cx="8410074" cy="5799221"/>
          </a:xfrm>
          <a:prstGeom prst="rect">
            <a:avLst/>
          </a:prstGeom>
        </p:spPr>
      </p:pic>
      <p:pic>
        <p:nvPicPr>
          <p:cNvPr id="13" name="Afbeelding 12"/>
          <p:cNvPicPr>
            <a:picLocks noChangeAspect="1"/>
          </p:cNvPicPr>
          <p:nvPr/>
        </p:nvPicPr>
        <p:blipFill>
          <a:blip r:embed="rId2"/>
          <a:stretch>
            <a:fillRect/>
          </a:stretch>
        </p:blipFill>
        <p:spPr>
          <a:xfrm>
            <a:off x="0" y="0"/>
            <a:ext cx="8410074" cy="6836259"/>
          </a:xfrm>
          <a:prstGeom prst="rect">
            <a:avLst/>
          </a:prstGeom>
        </p:spPr>
      </p:pic>
    </p:spTree>
    <p:extLst>
      <p:ext uri="{BB962C8B-B14F-4D97-AF65-F5344CB8AC3E}">
        <p14:creationId xmlns:p14="http://schemas.microsoft.com/office/powerpoint/2010/main" val="2817322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opgave 6.17</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minuten de tijd</a:t>
            </a:r>
          </a:p>
          <a:p>
            <a:r>
              <a:rPr lang="nl-NL" sz="2500" dirty="0" smtClean="0"/>
              <a:t>Eerder klaar Maak opgave 6.5</a:t>
            </a:r>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8" y="193402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84" y="193401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9" name="Ovaal 18"/>
          <p:cNvSpPr/>
          <p:nvPr/>
        </p:nvSpPr>
        <p:spPr>
          <a:xfrm>
            <a:off x="5767176" y="1969785"/>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653942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heel(1)">
                                      <p:cBhvr>
                                        <p:cTn id="55" dur="59000"/>
                                        <p:tgtEl>
                                          <p:spTgt spid="17"/>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heel(1)">
                                      <p:cBhvr>
                                        <p:cTn id="59" dur="59000"/>
                                        <p:tgtEl>
                                          <p:spTgt spid="18"/>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wheel(1)">
                                      <p:cBhvr>
                                        <p:cTn id="63" dur="59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7" grpId="0" animBg="1"/>
      <p:bldP spid="18" grpId="0" animBg="1"/>
      <p:bldP spid="1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3872"/>
          <a:stretch/>
        </p:blipFill>
        <p:spPr>
          <a:xfrm>
            <a:off x="0" y="0"/>
            <a:ext cx="12192000" cy="2911642"/>
          </a:xfrm>
          <a:prstGeom prst="rect">
            <a:avLst/>
          </a:prstGeom>
        </p:spPr>
      </p:pic>
      <p:pic>
        <p:nvPicPr>
          <p:cNvPr id="5" name="Afbeelding 4"/>
          <p:cNvPicPr>
            <a:picLocks noChangeAspect="1"/>
          </p:cNvPicPr>
          <p:nvPr/>
        </p:nvPicPr>
        <p:blipFill rotWithShape="1">
          <a:blip r:embed="rId2"/>
          <a:srcRect b="10033"/>
          <a:stretch/>
        </p:blipFill>
        <p:spPr>
          <a:xfrm>
            <a:off x="0" y="0"/>
            <a:ext cx="12192000" cy="5678905"/>
          </a:xfrm>
          <a:prstGeom prst="rect">
            <a:avLst/>
          </a:prstGeom>
        </p:spPr>
      </p:pic>
      <p:pic>
        <p:nvPicPr>
          <p:cNvPr id="6" name="Afbeelding 5"/>
          <p:cNvPicPr>
            <a:picLocks noChangeAspect="1"/>
          </p:cNvPicPr>
          <p:nvPr/>
        </p:nvPicPr>
        <p:blipFill>
          <a:blip r:embed="rId2"/>
          <a:stretch>
            <a:fillRect/>
          </a:stretch>
        </p:blipFill>
        <p:spPr>
          <a:xfrm>
            <a:off x="0" y="0"/>
            <a:ext cx="12192000" cy="6312170"/>
          </a:xfrm>
          <a:prstGeom prst="rect">
            <a:avLst/>
          </a:prstGeom>
        </p:spPr>
      </p:pic>
    </p:spTree>
    <p:extLst>
      <p:ext uri="{BB962C8B-B14F-4D97-AF65-F5344CB8AC3E}">
        <p14:creationId xmlns:p14="http://schemas.microsoft.com/office/powerpoint/2010/main" val="22960997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7280"/>
          <a:stretch/>
        </p:blipFill>
        <p:spPr>
          <a:xfrm>
            <a:off x="-1" y="0"/>
            <a:ext cx="9673389" cy="2237874"/>
          </a:xfrm>
          <a:prstGeom prst="rect">
            <a:avLst/>
          </a:prstGeom>
        </p:spPr>
      </p:pic>
      <p:pic>
        <p:nvPicPr>
          <p:cNvPr id="5" name="Afbeelding 4"/>
          <p:cNvPicPr>
            <a:picLocks noChangeAspect="1"/>
          </p:cNvPicPr>
          <p:nvPr/>
        </p:nvPicPr>
        <p:blipFill rotWithShape="1">
          <a:blip r:embed="rId2"/>
          <a:srcRect b="34911"/>
          <a:stretch/>
        </p:blipFill>
        <p:spPr>
          <a:xfrm>
            <a:off x="-1" y="0"/>
            <a:ext cx="9673389" cy="4451684"/>
          </a:xfrm>
          <a:prstGeom prst="rect">
            <a:avLst/>
          </a:prstGeom>
        </p:spPr>
      </p:pic>
      <p:pic>
        <p:nvPicPr>
          <p:cNvPr id="6" name="Afbeelding 5"/>
          <p:cNvPicPr>
            <a:picLocks noChangeAspect="1"/>
          </p:cNvPicPr>
          <p:nvPr/>
        </p:nvPicPr>
        <p:blipFill>
          <a:blip r:embed="rId2"/>
          <a:stretch>
            <a:fillRect/>
          </a:stretch>
        </p:blipFill>
        <p:spPr>
          <a:xfrm>
            <a:off x="-1" y="0"/>
            <a:ext cx="9673389" cy="6839388"/>
          </a:xfrm>
          <a:prstGeom prst="rect">
            <a:avLst/>
          </a:prstGeom>
        </p:spPr>
      </p:pic>
    </p:spTree>
    <p:extLst>
      <p:ext uri="{BB962C8B-B14F-4D97-AF65-F5344CB8AC3E}">
        <p14:creationId xmlns:p14="http://schemas.microsoft.com/office/powerpoint/2010/main" val="2403850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62262"/>
          <a:stretch/>
        </p:blipFill>
        <p:spPr>
          <a:xfrm>
            <a:off x="32193" y="0"/>
            <a:ext cx="10182618" cy="2598821"/>
          </a:xfrm>
          <a:prstGeom prst="rect">
            <a:avLst/>
          </a:prstGeom>
        </p:spPr>
      </p:pic>
      <p:pic>
        <p:nvPicPr>
          <p:cNvPr id="5" name="Afbeelding 4"/>
          <p:cNvPicPr>
            <a:picLocks noChangeAspect="1"/>
          </p:cNvPicPr>
          <p:nvPr/>
        </p:nvPicPr>
        <p:blipFill rotWithShape="1">
          <a:blip r:embed="rId2"/>
          <a:srcRect b="27145"/>
          <a:stretch/>
        </p:blipFill>
        <p:spPr>
          <a:xfrm>
            <a:off x="32193" y="0"/>
            <a:ext cx="10182618" cy="5017168"/>
          </a:xfrm>
          <a:prstGeom prst="rect">
            <a:avLst/>
          </a:prstGeom>
        </p:spPr>
      </p:pic>
      <p:pic>
        <p:nvPicPr>
          <p:cNvPr id="6" name="Afbeelding 5"/>
          <p:cNvPicPr>
            <a:picLocks noChangeAspect="1"/>
          </p:cNvPicPr>
          <p:nvPr/>
        </p:nvPicPr>
        <p:blipFill>
          <a:blip r:embed="rId2"/>
          <a:stretch>
            <a:fillRect/>
          </a:stretch>
        </p:blipFill>
        <p:spPr>
          <a:xfrm>
            <a:off x="32193" y="0"/>
            <a:ext cx="10182618" cy="6886510"/>
          </a:xfrm>
          <a:prstGeom prst="rect">
            <a:avLst/>
          </a:prstGeom>
        </p:spPr>
      </p:pic>
    </p:spTree>
    <p:extLst>
      <p:ext uri="{BB962C8B-B14F-4D97-AF65-F5344CB8AC3E}">
        <p14:creationId xmlns:p14="http://schemas.microsoft.com/office/powerpoint/2010/main" val="601332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oefenopgave 1:</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tijd</a:t>
            </a:r>
          </a:p>
          <a:p>
            <a:r>
              <a:rPr lang="nl-NL" sz="2500" dirty="0" smtClean="0"/>
              <a:t>Eerder klaar?</a:t>
            </a:r>
          </a:p>
          <a:p>
            <a:r>
              <a:rPr lang="nl-NL" sz="2500" dirty="0" smtClean="0"/>
              <a:t>Oefenopgave 2 maken</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21744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Lessen aankomende week</a:t>
            </a:r>
            <a:endParaRPr lang="nl-NL" dirty="0"/>
          </a:p>
        </p:txBody>
      </p:sp>
      <p:sp>
        <p:nvSpPr>
          <p:cNvPr id="3" name="Tijdelijke aanduiding voor inhoud 2"/>
          <p:cNvSpPr>
            <a:spLocks noGrp="1"/>
          </p:cNvSpPr>
          <p:nvPr>
            <p:ph idx="1"/>
          </p:nvPr>
        </p:nvSpPr>
        <p:spPr/>
        <p:txBody>
          <a:bodyPr>
            <a:normAutofit/>
          </a:bodyPr>
          <a:lstStyle/>
          <a:p>
            <a:r>
              <a:rPr lang="nl-NL" sz="2500" dirty="0" smtClean="0"/>
              <a:t>Les 1: principaal-agent theorie.</a:t>
            </a:r>
          </a:p>
          <a:p>
            <a:r>
              <a:rPr lang="nl-NL" sz="2500" dirty="0" smtClean="0"/>
              <a:t>Les 2: eerste half uur kan je stof doornemen vragen stellen, laatste 25 minuten SO over mobiliteit</a:t>
            </a:r>
          </a:p>
          <a:p>
            <a:endParaRPr lang="nl-NL" sz="2500" dirty="0" smtClean="0"/>
          </a:p>
          <a:p>
            <a:endParaRPr lang="nl-NL" sz="2500" dirty="0" smtClean="0"/>
          </a:p>
          <a:p>
            <a:endParaRPr lang="nl-NL" sz="2500" dirty="0"/>
          </a:p>
        </p:txBody>
      </p:sp>
    </p:spTree>
    <p:extLst>
      <p:ext uri="{BB962C8B-B14F-4D97-AF65-F5344CB8AC3E}">
        <p14:creationId xmlns:p14="http://schemas.microsoft.com/office/powerpoint/2010/main" val="258445536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1" y="0"/>
            <a:ext cx="9529011" cy="5909015"/>
          </a:xfrm>
        </p:spPr>
        <p:txBody>
          <a:bodyPr>
            <a:noAutofit/>
          </a:bodyPr>
          <a:lstStyle/>
          <a:p>
            <a:r>
              <a:rPr lang="nl-NL" sz="2000" dirty="0"/>
              <a:t>1.	</a:t>
            </a:r>
            <a:r>
              <a:rPr lang="nl-NL" sz="2000" dirty="0" smtClean="0"/>
              <a:t>2p	Er </a:t>
            </a:r>
            <a:r>
              <a:rPr lang="nl-NL" sz="2000" dirty="0"/>
              <a:t>zijn maatschappelijke kosten, als anderen (burgers en bedrijven) kosten hebben door het (economisch) handelen van autorijders, zoals kosten van files en van vervuiling. Bedrijven lijden een schade van € 4,55 miljard.</a:t>
            </a:r>
          </a:p>
          <a:p>
            <a:r>
              <a:rPr lang="nl-NL" sz="2000" dirty="0"/>
              <a:t> </a:t>
            </a:r>
            <a:r>
              <a:rPr lang="nl-NL" sz="2000" dirty="0" smtClean="0"/>
              <a:t>2</a:t>
            </a:r>
            <a:r>
              <a:rPr lang="nl-NL" sz="2000" dirty="0"/>
              <a:t>.	</a:t>
            </a:r>
            <a:r>
              <a:rPr lang="nl-NL" sz="2000" dirty="0" smtClean="0"/>
              <a:t>1p	(60/160</a:t>
            </a:r>
            <a:r>
              <a:rPr lang="nl-NL" sz="2000" dirty="0"/>
              <a:t>) × 4,55 miljard = € 1.706.250.000. Afgerond € 1.706 miljoen.</a:t>
            </a:r>
          </a:p>
          <a:p>
            <a:r>
              <a:rPr lang="nl-NL" sz="2000" dirty="0" smtClean="0"/>
              <a:t>3</a:t>
            </a:r>
            <a:r>
              <a:rPr lang="nl-NL" sz="2000" dirty="0"/>
              <a:t>.	</a:t>
            </a:r>
            <a:r>
              <a:rPr lang="nl-NL" sz="2000" dirty="0" smtClean="0"/>
              <a:t>1p	15/1,19 </a:t>
            </a:r>
            <a:r>
              <a:rPr lang="nl-NL" sz="2000" dirty="0"/>
              <a:t>= 12,605042 cent. Afgerond 12,61 cent.</a:t>
            </a:r>
          </a:p>
          <a:p>
            <a:r>
              <a:rPr lang="nl-NL" sz="2000" dirty="0"/>
              <a:t> </a:t>
            </a:r>
            <a:r>
              <a:rPr lang="nl-NL" sz="2000" dirty="0" smtClean="0"/>
              <a:t>4</a:t>
            </a:r>
            <a:r>
              <a:rPr lang="nl-NL" sz="2000" dirty="0"/>
              <a:t>.	</a:t>
            </a:r>
            <a:r>
              <a:rPr lang="nl-NL" sz="2000" dirty="0" smtClean="0"/>
              <a:t>2p	De </a:t>
            </a:r>
            <a:r>
              <a:rPr lang="nl-NL" sz="2000" dirty="0"/>
              <a:t>totale autokosten blijven gelijk bij een verbruik van 123/0,15 = 820 liter benzine.</a:t>
            </a:r>
          </a:p>
          <a:p>
            <a:r>
              <a:rPr lang="nl-NL" sz="2000" dirty="0"/>
              <a:t>De gemiddelde auto legt daarmee 820 × 12 = 9.840 kilometer af.</a:t>
            </a:r>
          </a:p>
          <a:p>
            <a:r>
              <a:rPr lang="nl-NL" sz="2000" dirty="0"/>
              <a:t> </a:t>
            </a:r>
            <a:r>
              <a:rPr lang="nl-NL" sz="2000" dirty="0" smtClean="0"/>
              <a:t>5</a:t>
            </a:r>
            <a:r>
              <a:rPr lang="nl-NL" sz="2000" dirty="0"/>
              <a:t>.	</a:t>
            </a:r>
            <a:r>
              <a:rPr lang="nl-NL" sz="2000" dirty="0" smtClean="0"/>
              <a:t>1p	- </a:t>
            </a:r>
            <a:r>
              <a:rPr lang="nl-NL" sz="2000" dirty="0"/>
              <a:t>Op korte termijn is moeilijk over te schakelen is op een alternatief/substituut voor benzine.</a:t>
            </a:r>
          </a:p>
          <a:p>
            <a:r>
              <a:rPr lang="nl-NL" sz="2000" dirty="0"/>
              <a:t>- Op korte termijn zullen de meeste automobilisten geen nieuwe zuinige auto aanschaffen.</a:t>
            </a:r>
          </a:p>
          <a:p>
            <a:r>
              <a:rPr lang="nl-NL" sz="2000" dirty="0"/>
              <a:t> </a:t>
            </a:r>
            <a:r>
              <a:rPr lang="nl-NL" sz="2000" dirty="0" smtClean="0"/>
              <a:t>6</a:t>
            </a:r>
            <a:r>
              <a:rPr lang="nl-NL" sz="2000" dirty="0"/>
              <a:t>.	</a:t>
            </a:r>
            <a:r>
              <a:rPr lang="nl-NL" sz="2000" dirty="0" smtClean="0"/>
              <a:t>2p	Twee </a:t>
            </a:r>
            <a:r>
              <a:rPr lang="nl-NL" sz="2000" dirty="0"/>
              <a:t>uit:</a:t>
            </a:r>
          </a:p>
          <a:p>
            <a:r>
              <a:rPr lang="nl-NL" sz="2000" dirty="0"/>
              <a:t>- Op langere termijn kunnen de voorkeuren van autogebruikers veranderen.</a:t>
            </a:r>
          </a:p>
          <a:p>
            <a:r>
              <a:rPr lang="nl-NL" sz="2000" dirty="0"/>
              <a:t>- Op langere termijn kunnen de inkomens van autogebruikers veranderen.</a:t>
            </a:r>
          </a:p>
          <a:p>
            <a:r>
              <a:rPr lang="nl-NL" sz="2000" dirty="0"/>
              <a:t>- Op langere termijn kunnen de prijzen van alternatieven voor de auto veranderen.</a:t>
            </a:r>
          </a:p>
          <a:p>
            <a:endParaRPr lang="nl-NL" sz="2000" dirty="0"/>
          </a:p>
        </p:txBody>
      </p:sp>
    </p:spTree>
    <p:extLst>
      <p:ext uri="{BB962C8B-B14F-4D97-AF65-F5344CB8AC3E}">
        <p14:creationId xmlns:p14="http://schemas.microsoft.com/office/powerpoint/2010/main" val="1703733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oefenopgave 2:</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15 </a:t>
            </a:r>
            <a:r>
              <a:rPr lang="nl-NL" sz="2500" dirty="0" smtClean="0"/>
              <a:t>minuten de tijd</a:t>
            </a:r>
          </a:p>
          <a:p>
            <a:r>
              <a:rPr lang="nl-NL" sz="2500" dirty="0" smtClean="0"/>
              <a:t>Eerder klaar?</a:t>
            </a:r>
          </a:p>
          <a:p>
            <a:r>
              <a:rPr lang="nl-NL" sz="2500" dirty="0" smtClean="0"/>
              <a:t>Oefenopgave 3 maken</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6" name="Ovaal 15"/>
          <p:cNvSpPr/>
          <p:nvPr/>
        </p:nvSpPr>
        <p:spPr>
          <a:xfrm>
            <a:off x="5767188"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13</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7" name="Ovaal 16"/>
          <p:cNvSpPr/>
          <p:nvPr/>
        </p:nvSpPr>
        <p:spPr>
          <a:xfrm>
            <a:off x="5767185" y="194242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14</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8" name="Ovaal 17"/>
          <p:cNvSpPr/>
          <p:nvPr/>
        </p:nvSpPr>
        <p:spPr>
          <a:xfrm>
            <a:off x="5767178"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15</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12153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par>
                          <p:cTn id="52" fill="hold">
                            <p:stCondLst>
                              <p:cond delay="708000"/>
                            </p:stCondLst>
                            <p:childTnLst>
                              <p:par>
                                <p:cTn id="53" presetID="21" presetClass="entr" presetSubtype="1"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wheel(1)">
                                      <p:cBhvr>
                                        <p:cTn id="55" dur="59000"/>
                                        <p:tgtEl>
                                          <p:spTgt spid="16"/>
                                        </p:tgtEl>
                                      </p:cBhvr>
                                    </p:animEffect>
                                  </p:childTnLst>
                                </p:cTn>
                              </p:par>
                            </p:childTnLst>
                          </p:cTn>
                        </p:par>
                        <p:par>
                          <p:cTn id="56" fill="hold">
                            <p:stCondLst>
                              <p:cond delay="767000"/>
                            </p:stCondLst>
                            <p:childTnLst>
                              <p:par>
                                <p:cTn id="57" presetID="21" presetClass="entr" presetSubtype="1" fill="hold" grpId="0" nodeType="afterEffect">
                                  <p:stCondLst>
                                    <p:cond delay="0"/>
                                  </p:stCondLst>
                                  <p:childTnLst>
                                    <p:set>
                                      <p:cBhvr>
                                        <p:cTn id="58" dur="1" fill="hold">
                                          <p:stCondLst>
                                            <p:cond delay="0"/>
                                          </p:stCondLst>
                                        </p:cTn>
                                        <p:tgtEl>
                                          <p:spTgt spid="17"/>
                                        </p:tgtEl>
                                        <p:attrNameLst>
                                          <p:attrName>style.visibility</p:attrName>
                                        </p:attrNameLst>
                                      </p:cBhvr>
                                      <p:to>
                                        <p:strVal val="visible"/>
                                      </p:to>
                                    </p:set>
                                    <p:animEffect transition="in" filter="wheel(1)">
                                      <p:cBhvr>
                                        <p:cTn id="59" dur="59000"/>
                                        <p:tgtEl>
                                          <p:spTgt spid="17"/>
                                        </p:tgtEl>
                                      </p:cBhvr>
                                    </p:animEffect>
                                  </p:childTnLst>
                                </p:cTn>
                              </p:par>
                            </p:childTnLst>
                          </p:cTn>
                        </p:par>
                        <p:par>
                          <p:cTn id="60" fill="hold">
                            <p:stCondLst>
                              <p:cond delay="826000"/>
                            </p:stCondLst>
                            <p:childTnLst>
                              <p:par>
                                <p:cTn id="61" presetID="21" presetClass="entr" presetSubtype="1" fill="hold" grpId="0" nodeType="afterEffect">
                                  <p:stCondLst>
                                    <p:cond delay="0"/>
                                  </p:stCondLst>
                                  <p:childTnLst>
                                    <p:set>
                                      <p:cBhvr>
                                        <p:cTn id="62" dur="1" fill="hold">
                                          <p:stCondLst>
                                            <p:cond delay="0"/>
                                          </p:stCondLst>
                                        </p:cTn>
                                        <p:tgtEl>
                                          <p:spTgt spid="18"/>
                                        </p:tgtEl>
                                        <p:attrNameLst>
                                          <p:attrName>style.visibility</p:attrName>
                                        </p:attrNameLst>
                                      </p:cBhvr>
                                      <p:to>
                                        <p:strVal val="visible"/>
                                      </p:to>
                                    </p:set>
                                    <p:animEffect transition="in" filter="wheel(1)">
                                      <p:cBhvr>
                                        <p:cTn id="63" dur="59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64695" y="120317"/>
            <a:ext cx="9009307" cy="5921046"/>
          </a:xfrm>
        </p:spPr>
        <p:txBody>
          <a:bodyPr>
            <a:noAutofit/>
          </a:bodyPr>
          <a:lstStyle/>
          <a:p>
            <a:r>
              <a:rPr lang="nl-NL" sz="2000" dirty="0"/>
              <a:t>1. </a:t>
            </a:r>
            <a:r>
              <a:rPr lang="nl-NL" sz="2000" dirty="0" smtClean="0"/>
              <a:t>2p	Het </a:t>
            </a:r>
            <a:r>
              <a:rPr lang="nl-NL" sz="2000" dirty="0"/>
              <a:t>busvervoer in deze stadsregio concurreert met andere vervoermiddelen zoals auto, taxi, fiets en brommer.</a:t>
            </a:r>
          </a:p>
          <a:p>
            <a:r>
              <a:rPr lang="nl-NL" sz="2000" dirty="0"/>
              <a:t> </a:t>
            </a:r>
            <a:r>
              <a:rPr lang="nl-NL" sz="2000" dirty="0" smtClean="0"/>
              <a:t>2</a:t>
            </a:r>
            <a:r>
              <a:rPr lang="nl-NL" sz="2000" dirty="0"/>
              <a:t>. </a:t>
            </a:r>
            <a:r>
              <a:rPr lang="nl-NL" sz="2000" dirty="0" smtClean="0"/>
              <a:t>2p		Uit </a:t>
            </a:r>
            <a:r>
              <a:rPr lang="nl-NL" sz="2000" dirty="0"/>
              <a:t>de figuur blijkt dat bij iedere productieomvang de gemiddelde totale kosten groter zijn dan de gemiddelde opbrengst (verkoopprijs). Er is dus altijd verlies.</a:t>
            </a:r>
          </a:p>
          <a:p>
            <a:r>
              <a:rPr lang="nl-NL" sz="2000" dirty="0"/>
              <a:t> </a:t>
            </a:r>
            <a:r>
              <a:rPr lang="nl-NL" sz="2000" dirty="0" smtClean="0"/>
              <a:t>3</a:t>
            </a:r>
            <a:r>
              <a:rPr lang="nl-NL" sz="2000" dirty="0"/>
              <a:t>. </a:t>
            </a:r>
            <a:r>
              <a:rPr lang="nl-NL" sz="2000" dirty="0" smtClean="0"/>
              <a:t>3p		Bij </a:t>
            </a:r>
            <a:r>
              <a:rPr lang="nl-NL" sz="2000" dirty="0"/>
              <a:t>een prijs van € 2,50 is de afzet 10 miljoen busritten.					1p</a:t>
            </a:r>
          </a:p>
          <a:p>
            <a:r>
              <a:rPr lang="nl-NL" sz="2000" dirty="0"/>
              <a:t>Bij 10 miljoen busritten bedraagt GTK (kostprijs) € 3,50 en GO (verkoopprijs) € 2,50. De subsidie per busrit bedraagt dus € 1.								1p</a:t>
            </a:r>
          </a:p>
          <a:p>
            <a:r>
              <a:rPr lang="nl-NL" sz="2000" dirty="0"/>
              <a:t>Dit is (1/3,50) × 100% = 28,6%.								1p</a:t>
            </a:r>
          </a:p>
          <a:p>
            <a:r>
              <a:rPr lang="nl-NL" sz="2000" dirty="0"/>
              <a:t> </a:t>
            </a:r>
            <a:r>
              <a:rPr lang="nl-NL" sz="2000" dirty="0" smtClean="0"/>
              <a:t>4</a:t>
            </a:r>
            <a:r>
              <a:rPr lang="nl-NL" sz="2000" dirty="0"/>
              <a:t>. </a:t>
            </a:r>
            <a:r>
              <a:rPr lang="nl-NL" sz="2000" dirty="0" smtClean="0"/>
              <a:t>2p	€ </a:t>
            </a:r>
            <a:r>
              <a:rPr lang="nl-NL" sz="2000" dirty="0"/>
              <a:t>2,75.</a:t>
            </a:r>
          </a:p>
          <a:p>
            <a:r>
              <a:rPr lang="nl-NL" sz="2000" dirty="0"/>
              <a:t>Maximale winst/minimaal verlies als MO = MK. Volgens de figuur geldt dat bij 9 miljoen busritten. Daarbij hoort een prijs van (GO) = € 2,75.</a:t>
            </a:r>
          </a:p>
          <a:p>
            <a:r>
              <a:rPr lang="nl-NL" sz="2000" dirty="0"/>
              <a:t> </a:t>
            </a:r>
            <a:r>
              <a:rPr lang="nl-NL" sz="2000" dirty="0" smtClean="0"/>
              <a:t>5</a:t>
            </a:r>
            <a:r>
              <a:rPr lang="nl-NL" sz="2000" dirty="0"/>
              <a:t>. </a:t>
            </a:r>
            <a:r>
              <a:rPr lang="nl-NL" sz="2000" dirty="0" smtClean="0"/>
              <a:t>2p	Bij </a:t>
            </a:r>
            <a:r>
              <a:rPr lang="nl-NL" sz="2000" dirty="0"/>
              <a:t>gratis stadsregiovervoer (GO = € 0) is de afzet 20 miljoen busritten. Dat is tevens de productiecapaciteit. De totale kosten bedragen dan 20 miljoen × € 2 = € 40 miljoen. De gemeente subsidieert € 40 miljoen aan het busbedrijf.</a:t>
            </a:r>
          </a:p>
          <a:p>
            <a:endParaRPr lang="nl-NL" sz="2000" dirty="0"/>
          </a:p>
        </p:txBody>
      </p:sp>
    </p:spTree>
    <p:extLst>
      <p:ext uri="{BB962C8B-B14F-4D97-AF65-F5344CB8AC3E}">
        <p14:creationId xmlns:p14="http://schemas.microsoft.com/office/powerpoint/2010/main" val="4161389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288758" y="252663"/>
            <a:ext cx="8985244" cy="5788699"/>
          </a:xfrm>
        </p:spPr>
        <p:txBody>
          <a:bodyPr>
            <a:noAutofit/>
          </a:bodyPr>
          <a:lstStyle/>
          <a:p>
            <a:r>
              <a:rPr lang="nl-NL" sz="2000" dirty="0"/>
              <a:t> </a:t>
            </a:r>
            <a:r>
              <a:rPr lang="nl-NL" sz="2000" dirty="0" smtClean="0"/>
              <a:t>6</a:t>
            </a:r>
            <a:r>
              <a:rPr lang="nl-NL" sz="2000" dirty="0"/>
              <a:t>. </a:t>
            </a:r>
            <a:r>
              <a:rPr lang="nl-NL" sz="2000" dirty="0" smtClean="0"/>
              <a:t>2p	Als </a:t>
            </a:r>
            <a:r>
              <a:rPr lang="nl-NL" sz="2000" dirty="0"/>
              <a:t>openbaar vervoer gratis wordt, is er minder overig verkeer, zoals auto en scooter.</a:t>
            </a:r>
          </a:p>
          <a:p>
            <a:r>
              <a:rPr lang="nl-NL" sz="2000" dirty="0"/>
              <a:t>Positieve effecten zijn:</a:t>
            </a:r>
          </a:p>
          <a:p>
            <a:r>
              <a:rPr lang="nl-NL" sz="2000" dirty="0"/>
              <a:t>- minder uitstoot van vervuilende stoffen dus minder milieuvervuiling en minder lawaaioverlast.</a:t>
            </a:r>
          </a:p>
          <a:p>
            <a:r>
              <a:rPr lang="nl-NL" sz="2000" dirty="0"/>
              <a:t>- minder verkeersslachtoffers.</a:t>
            </a:r>
          </a:p>
          <a:p>
            <a:r>
              <a:rPr lang="nl-NL" sz="2000" dirty="0"/>
              <a:t>- betere bereikbaarheid van de binnenstad.</a:t>
            </a:r>
          </a:p>
          <a:p>
            <a:r>
              <a:rPr lang="nl-NL" sz="2000" dirty="0"/>
              <a:t> </a:t>
            </a:r>
            <a:r>
              <a:rPr lang="nl-NL" sz="2000" dirty="0" smtClean="0"/>
              <a:t>7</a:t>
            </a:r>
            <a:r>
              <a:rPr lang="nl-NL" sz="2000" dirty="0"/>
              <a:t>. </a:t>
            </a:r>
            <a:r>
              <a:rPr lang="nl-NL" sz="2000" dirty="0" smtClean="0"/>
              <a:t>2p	De </a:t>
            </a:r>
            <a:r>
              <a:rPr lang="nl-NL" sz="2000" dirty="0"/>
              <a:t>gemeentemoet dan meer subsidie geven aan het stadsvervoersbedrijf, zodat de belastingen voor de inwoners hoger worden of er geschrapt moet schrappen in overige voorzieningen voor de burgers (bibliotheek, sportvoorzieningen).</a:t>
            </a:r>
          </a:p>
          <a:p>
            <a:r>
              <a:rPr lang="nl-NL" sz="2000" dirty="0"/>
              <a:t> </a:t>
            </a:r>
            <a:r>
              <a:rPr lang="nl-NL" sz="2000" dirty="0" smtClean="0"/>
              <a:t>8</a:t>
            </a:r>
            <a:r>
              <a:rPr lang="nl-NL" sz="2000" dirty="0"/>
              <a:t>. </a:t>
            </a:r>
            <a:r>
              <a:rPr lang="nl-NL" sz="2000" dirty="0" smtClean="0"/>
              <a:t>2p	Evenwijdig </a:t>
            </a:r>
            <a:r>
              <a:rPr lang="nl-NL" sz="2000" dirty="0"/>
              <a:t>naar rechts.</a:t>
            </a:r>
          </a:p>
          <a:p>
            <a:r>
              <a:rPr lang="nl-NL" sz="2000" dirty="0"/>
              <a:t>Bij dezelfde prijs zullen meer mensen gebruik maken van het openbaar stadsvervoer, doordat het parkeren van een auto en dus autorijden, een substituut van openbaar vervoer, duurder is geworden.</a:t>
            </a:r>
          </a:p>
          <a:p>
            <a:endParaRPr lang="nl-NL" sz="2000" dirty="0"/>
          </a:p>
        </p:txBody>
      </p:sp>
    </p:spTree>
    <p:extLst>
      <p:ext uri="{BB962C8B-B14F-4D97-AF65-F5344CB8AC3E}">
        <p14:creationId xmlns:p14="http://schemas.microsoft.com/office/powerpoint/2010/main" val="125879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21631"/>
            <a:ext cx="8596668" cy="1320800"/>
          </a:xfrm>
        </p:spPr>
        <p:txBody>
          <a:bodyPr>
            <a:normAutofit/>
          </a:bodyPr>
          <a:lstStyle/>
          <a:p>
            <a:r>
              <a:rPr lang="nl-NL" dirty="0" smtClean="0"/>
              <a:t>Maak </a:t>
            </a:r>
            <a:r>
              <a:rPr lang="nl-NL" dirty="0" smtClean="0"/>
              <a:t>oefenopgave 3:</a:t>
            </a:r>
            <a:endParaRPr lang="nl-NL" b="1" dirty="0"/>
          </a:p>
        </p:txBody>
      </p:sp>
      <p:sp>
        <p:nvSpPr>
          <p:cNvPr id="3" name="Tijdelijke aanduiding voor inhoud 2"/>
          <p:cNvSpPr>
            <a:spLocks noGrp="1"/>
          </p:cNvSpPr>
          <p:nvPr>
            <p:ph idx="1"/>
          </p:nvPr>
        </p:nvSpPr>
        <p:spPr>
          <a:xfrm>
            <a:off x="677334" y="2160589"/>
            <a:ext cx="4039045" cy="3880773"/>
          </a:xfrm>
        </p:spPr>
        <p:txBody>
          <a:bodyPr>
            <a:normAutofit/>
          </a:bodyPr>
          <a:lstStyle/>
          <a:p>
            <a:r>
              <a:rPr lang="nl-NL" sz="2500" dirty="0" smtClean="0"/>
              <a:t>12 </a:t>
            </a:r>
            <a:r>
              <a:rPr lang="nl-NL" sz="2500" dirty="0" smtClean="0"/>
              <a:t>minuten de tijd</a:t>
            </a:r>
          </a:p>
          <a:p>
            <a:r>
              <a:rPr lang="nl-NL" sz="2500" dirty="0" smtClean="0"/>
              <a:t>Eerder klaar?</a:t>
            </a:r>
          </a:p>
          <a:p>
            <a:r>
              <a:rPr lang="nl-NL" sz="2500" dirty="0" smtClean="0"/>
              <a:t>Netjes! (weet je zeker dat je het niet afgeraffeld hebt).</a:t>
            </a:r>
            <a:endParaRPr lang="nl-NL" sz="2500" dirty="0" smtClean="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p>
        </p:txBody>
      </p:sp>
      <p:sp>
        <p:nvSpPr>
          <p:cNvPr id="11" name="Ovaal 10"/>
          <p:cNvSpPr/>
          <p:nvPr/>
        </p:nvSpPr>
        <p:spPr>
          <a:xfrm>
            <a:off x="5767193" y="19424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p>
        </p:txBody>
      </p:sp>
      <p:sp>
        <p:nvSpPr>
          <p:cNvPr id="12" name="Ovaal 11"/>
          <p:cNvSpPr/>
          <p:nvPr/>
        </p:nvSpPr>
        <p:spPr>
          <a:xfrm>
            <a:off x="5767193" y="19424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p>
        </p:txBody>
      </p:sp>
      <p:sp>
        <p:nvSpPr>
          <p:cNvPr id="13" name="Ovaal 12"/>
          <p:cNvSpPr/>
          <p:nvPr/>
        </p:nvSpPr>
        <p:spPr>
          <a:xfrm>
            <a:off x="5767192" y="1925629"/>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767191" y="1959228"/>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767191" y="195922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6749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228600" y="84221"/>
            <a:ext cx="10924674" cy="5957141"/>
          </a:xfrm>
        </p:spPr>
        <p:txBody>
          <a:bodyPr>
            <a:noAutofit/>
          </a:bodyPr>
          <a:lstStyle/>
          <a:p>
            <a:r>
              <a:rPr lang="nl-NL" sz="1900" dirty="0"/>
              <a:t>1.	</a:t>
            </a:r>
            <a:r>
              <a:rPr lang="nl-NL" sz="1900" dirty="0" smtClean="0"/>
              <a:t>2p	De </a:t>
            </a:r>
            <a:r>
              <a:rPr lang="nl-NL" sz="1900" dirty="0"/>
              <a:t>prijs (= GO) is voor deze producent geen vast gegeven. De producent is dus geen </a:t>
            </a:r>
            <a:r>
              <a:rPr lang="nl-NL" sz="1900" dirty="0" err="1"/>
              <a:t>hoeveelheidsaanpasser</a:t>
            </a:r>
            <a:r>
              <a:rPr lang="nl-NL" sz="1900" dirty="0"/>
              <a:t> zoals gebruikelijk is bij volledige mededinging. Hij kan afhankelijk van zijn doelstelling de prijs zelf bepalen.</a:t>
            </a:r>
          </a:p>
          <a:p>
            <a:r>
              <a:rPr lang="nl-NL" sz="1900" dirty="0"/>
              <a:t> </a:t>
            </a:r>
            <a:r>
              <a:rPr lang="nl-NL" sz="1900" dirty="0" smtClean="0"/>
              <a:t>2</a:t>
            </a:r>
            <a:r>
              <a:rPr lang="nl-NL" sz="1900" dirty="0"/>
              <a:t>.	</a:t>
            </a:r>
            <a:r>
              <a:rPr lang="nl-NL" sz="1900" dirty="0" smtClean="0"/>
              <a:t>2p	Invullen</a:t>
            </a:r>
            <a:r>
              <a:rPr lang="nl-NL" sz="1900" dirty="0"/>
              <a:t>:</a:t>
            </a:r>
          </a:p>
          <a:p>
            <a:r>
              <a:rPr lang="nl-NL" sz="1900" dirty="0"/>
              <a:t>GO = -0,75 × 36 + 60 = 33 → TO = 36.000 × 33 = € 1.188.000.</a:t>
            </a:r>
          </a:p>
          <a:p>
            <a:r>
              <a:rPr lang="nl-NL" sz="1900" dirty="0"/>
              <a:t>TK = 0,5q</a:t>
            </a:r>
            <a:r>
              <a:rPr lang="nl-NL" sz="1900" baseline="30000" dirty="0"/>
              <a:t>2</a:t>
            </a:r>
            <a:r>
              <a:rPr lang="nl-NL" sz="1900" dirty="0"/>
              <a:t> + 10q + 180 → TK = 0,5×36</a:t>
            </a:r>
            <a:r>
              <a:rPr lang="nl-NL" sz="1900" baseline="30000" dirty="0"/>
              <a:t>2</a:t>
            </a:r>
            <a:r>
              <a:rPr lang="nl-NL" sz="1900" dirty="0"/>
              <a:t> + 10 × 36 + 180 = 1.188 dus € 1.188.000.</a:t>
            </a:r>
          </a:p>
          <a:p>
            <a:r>
              <a:rPr lang="nl-NL" sz="1900" dirty="0"/>
              <a:t>Er is dus sprake van kostendekking, want TO = TK.</a:t>
            </a:r>
          </a:p>
          <a:p>
            <a:r>
              <a:rPr lang="nl-NL" sz="1900" dirty="0"/>
              <a:t> </a:t>
            </a:r>
            <a:r>
              <a:rPr lang="nl-NL" sz="1900" dirty="0" smtClean="0"/>
              <a:t>3</a:t>
            </a:r>
            <a:r>
              <a:rPr lang="nl-NL" sz="1900" dirty="0"/>
              <a:t>.	</a:t>
            </a:r>
            <a:r>
              <a:rPr lang="nl-NL" sz="1900" dirty="0" smtClean="0"/>
              <a:t>2p	Als </a:t>
            </a:r>
            <a:r>
              <a:rPr lang="nl-NL" sz="1900" dirty="0"/>
              <a:t>er geen winst wordt gemaakt, kan men de toekomstige aandeelhouders ook geen dividend in het vooruitzicht stellen. In dat geval is het hoogst onwaarschijnlijk dat particulieren aandelen van dit bedrijf zullen kopen.</a:t>
            </a:r>
          </a:p>
          <a:p>
            <a:r>
              <a:rPr lang="nl-NL" sz="1900" dirty="0"/>
              <a:t> </a:t>
            </a:r>
            <a:r>
              <a:rPr lang="nl-NL" sz="1900" dirty="0" smtClean="0"/>
              <a:t>4</a:t>
            </a:r>
            <a:r>
              <a:rPr lang="nl-NL" sz="1900" dirty="0"/>
              <a:t>.	</a:t>
            </a:r>
            <a:r>
              <a:rPr lang="nl-NL" sz="1900" dirty="0" smtClean="0"/>
              <a:t>2p	MO </a:t>
            </a:r>
            <a:r>
              <a:rPr lang="nl-NL" sz="1900" dirty="0"/>
              <a:t>= -1,5q + 60 en MK = q + 10.</a:t>
            </a:r>
          </a:p>
          <a:p>
            <a:r>
              <a:rPr lang="nl-NL" sz="1900" dirty="0"/>
              <a:t>Als MO = MK → q = 20 dus de hoeveelheid is 20.000 stuks.</a:t>
            </a:r>
          </a:p>
          <a:p>
            <a:r>
              <a:rPr lang="nl-NL" sz="1900" dirty="0"/>
              <a:t>GO = -0,75 × 20 + 60 = 45 dus de prijs is € 45.</a:t>
            </a:r>
          </a:p>
          <a:p>
            <a:r>
              <a:rPr lang="nl-NL" sz="1900" dirty="0"/>
              <a:t> </a:t>
            </a:r>
            <a:r>
              <a:rPr lang="nl-NL" sz="1900" dirty="0" smtClean="0"/>
              <a:t>5</a:t>
            </a:r>
            <a:r>
              <a:rPr lang="nl-NL" sz="1900" dirty="0"/>
              <a:t>.	</a:t>
            </a:r>
            <a:r>
              <a:rPr lang="nl-NL" sz="1900" dirty="0" smtClean="0"/>
              <a:t>2p	Afgenomen.	Het </a:t>
            </a:r>
            <a:r>
              <a:rPr lang="nl-NL" sz="1900" dirty="0"/>
              <a:t>aantal transacties is gedaald van 36.000 naar 20.000 stuks en de prijs is gestegen (bij een lagere q hoort een hogere prijs). Door beide factoren is het totale consumentensurplus afgenomen.</a:t>
            </a:r>
          </a:p>
          <a:p>
            <a:r>
              <a:rPr lang="nl-NL" sz="1900" dirty="0"/>
              <a:t> </a:t>
            </a:r>
            <a:r>
              <a:rPr lang="nl-NL" sz="1900" dirty="0" smtClean="0"/>
              <a:t>6</a:t>
            </a:r>
            <a:r>
              <a:rPr lang="nl-NL" sz="1900" dirty="0"/>
              <a:t>.	</a:t>
            </a:r>
            <a:r>
              <a:rPr lang="nl-NL" sz="1900" dirty="0" smtClean="0"/>
              <a:t>2p	Door </a:t>
            </a:r>
            <a:r>
              <a:rPr lang="nl-NL" sz="1900" dirty="0"/>
              <a:t>de toetreding van aanbieders stijgt het aanbod, zodat de marktprijs daalt. Hierdoor stijgen het aantal transacties, zodat het totale surplus en dus de welvaart toeneemt. </a:t>
            </a:r>
            <a:br>
              <a:rPr lang="nl-NL" sz="1900" dirty="0"/>
            </a:br>
            <a:endParaRPr lang="nl-NL" sz="1900" dirty="0"/>
          </a:p>
        </p:txBody>
      </p:sp>
    </p:spTree>
    <p:extLst>
      <p:ext uri="{BB962C8B-B14F-4D97-AF65-F5344CB8AC3E}">
        <p14:creationId xmlns:p14="http://schemas.microsoft.com/office/powerpoint/2010/main" val="1687047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Maatschappelijke welvaart.</a:t>
            </a:r>
            <a:endParaRPr lang="nl-NL" dirty="0"/>
          </a:p>
        </p:txBody>
      </p:sp>
      <p:sp>
        <p:nvSpPr>
          <p:cNvPr id="3" name="Tijdelijke aanduiding voor inhoud 2"/>
          <p:cNvSpPr>
            <a:spLocks noGrp="1"/>
          </p:cNvSpPr>
          <p:nvPr>
            <p:ph idx="1"/>
          </p:nvPr>
        </p:nvSpPr>
        <p:spPr/>
        <p:txBody>
          <a:bodyPr>
            <a:normAutofit/>
          </a:bodyPr>
          <a:lstStyle/>
          <a:p>
            <a:r>
              <a:rPr lang="nl-NL" sz="2500" dirty="0" smtClean="0"/>
              <a:t>Vragers en aanbieders houden geen rekening met de externe effecten.</a:t>
            </a:r>
          </a:p>
          <a:p>
            <a:r>
              <a:rPr lang="nl-NL" sz="2500" dirty="0" smtClean="0"/>
              <a:t>Negatieve externe effecten verlagen de maatschappelijke welvaart.</a:t>
            </a:r>
          </a:p>
          <a:p>
            <a:r>
              <a:rPr lang="nl-NL" sz="2500" dirty="0" smtClean="0"/>
              <a:t>Mogelijke oplossing: heffingen (komen we later op terug)</a:t>
            </a:r>
            <a:endParaRPr lang="nl-NL" sz="2500" dirty="0"/>
          </a:p>
        </p:txBody>
      </p:sp>
    </p:spTree>
    <p:extLst>
      <p:ext uri="{BB962C8B-B14F-4D97-AF65-F5344CB8AC3E}">
        <p14:creationId xmlns:p14="http://schemas.microsoft.com/office/powerpoint/2010/main" val="21757868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a:xfrm>
            <a:off x="457200" y="1179095"/>
            <a:ext cx="8816802" cy="4862267"/>
          </a:xfrm>
        </p:spPr>
        <p:txBody>
          <a:bodyPr>
            <a:noAutofit/>
          </a:bodyPr>
          <a:lstStyle/>
          <a:p>
            <a:r>
              <a:rPr lang="nl-NL" sz="2500" dirty="0" smtClean="0"/>
              <a:t>Het feit dat er op de markt geen prijs/verhandelde hoeveelheid tot stand komt door externe effecten is niet optimaal.</a:t>
            </a:r>
          </a:p>
          <a:p>
            <a:r>
              <a:rPr lang="nl-NL" sz="2500" dirty="0" smtClean="0"/>
              <a:t>Tenslotte, bij negatieve externe effecten wordt er te veel verhandeld voor een te lage prijs. </a:t>
            </a:r>
          </a:p>
          <a:p>
            <a:r>
              <a:rPr lang="nl-NL" sz="2500" dirty="0" smtClean="0"/>
              <a:t>Bij positieve externe effecten wordt er te weinig verhandeld.</a:t>
            </a:r>
          </a:p>
          <a:p>
            <a:r>
              <a:rPr lang="nl-NL" sz="2500" dirty="0" smtClean="0"/>
              <a:t>Oplossing hiervoor? Het internaliseren van de externe effecten in de prijs.</a:t>
            </a:r>
          </a:p>
          <a:p>
            <a:r>
              <a:rPr lang="nl-NL" sz="2500" dirty="0" smtClean="0"/>
              <a:t>Externe effecten samen oplossen (zonder overheidsingrijpen)</a:t>
            </a:r>
          </a:p>
          <a:p>
            <a:r>
              <a:rPr lang="nl-NL" sz="2500" dirty="0" smtClean="0"/>
              <a:t>Externe effecten door overheidsingrijpen (subsidies en heffingen of quotums)</a:t>
            </a:r>
          </a:p>
          <a:p>
            <a:endParaRPr lang="nl-NL" sz="2500" dirty="0" smtClean="0"/>
          </a:p>
          <a:p>
            <a:endParaRPr lang="nl-NL" sz="2500" dirty="0" smtClean="0"/>
          </a:p>
        </p:txBody>
      </p:sp>
    </p:spTree>
    <p:extLst>
      <p:ext uri="{BB962C8B-B14F-4D97-AF65-F5344CB8AC3E}">
        <p14:creationId xmlns:p14="http://schemas.microsoft.com/office/powerpoint/2010/main" val="2850563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2 vorige week: het fileprobleem.</a:t>
            </a:r>
            <a:endParaRPr lang="nl-NL" dirty="0"/>
          </a:p>
        </p:txBody>
      </p:sp>
      <p:sp>
        <p:nvSpPr>
          <p:cNvPr id="3" name="Tijdelijke aanduiding voor inhoud 2"/>
          <p:cNvSpPr>
            <a:spLocks noGrp="1"/>
          </p:cNvSpPr>
          <p:nvPr>
            <p:ph idx="1"/>
          </p:nvPr>
        </p:nvSpPr>
        <p:spPr/>
        <p:txBody>
          <a:bodyPr>
            <a:normAutofit/>
          </a:bodyPr>
          <a:lstStyle/>
          <a:p>
            <a:r>
              <a:rPr lang="nl-NL" sz="2500" dirty="0" smtClean="0"/>
              <a:t>Fileprobleem = extern effect</a:t>
            </a:r>
          </a:p>
          <a:p>
            <a:r>
              <a:rPr lang="nl-NL" sz="2500" dirty="0" smtClean="0"/>
              <a:t>Tenslotte de tijd en daarmee geld wat je verliest door in de file te staan wordt niet meegerekend in de prijs. </a:t>
            </a:r>
            <a:endParaRPr lang="nl-NL" sz="2500" dirty="0"/>
          </a:p>
        </p:txBody>
      </p:sp>
    </p:spTree>
    <p:extLst>
      <p:ext uri="{BB962C8B-B14F-4D97-AF65-F5344CB8AC3E}">
        <p14:creationId xmlns:p14="http://schemas.microsoft.com/office/powerpoint/2010/main" val="1696029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Kosten van files</a:t>
            </a:r>
            <a:endParaRPr lang="nl-NL" dirty="0"/>
          </a:p>
        </p:txBody>
      </p:sp>
      <p:sp>
        <p:nvSpPr>
          <p:cNvPr id="3" name="Tijdelijke aanduiding voor inhoud 2"/>
          <p:cNvSpPr>
            <a:spLocks noGrp="1"/>
          </p:cNvSpPr>
          <p:nvPr>
            <p:ph idx="1"/>
          </p:nvPr>
        </p:nvSpPr>
        <p:spPr/>
        <p:txBody>
          <a:bodyPr>
            <a:normAutofit/>
          </a:bodyPr>
          <a:lstStyle/>
          <a:p>
            <a:r>
              <a:rPr lang="nl-NL" sz="2500" dirty="0"/>
              <a:t>De externe kosten die ontstaan door filevorming noemen we congestiekosten</a:t>
            </a:r>
            <a:r>
              <a:rPr lang="nl-NL" sz="2500" dirty="0" smtClean="0"/>
              <a:t>.</a:t>
            </a:r>
          </a:p>
          <a:p>
            <a:r>
              <a:rPr lang="nl-NL" sz="2500" dirty="0" smtClean="0"/>
              <a:t>Elk extra voertuig zorgt ervoor dat andere iets langer in de file moeten staan, de extra kosten van een extra weggebruiker veroorzaakt bij andere weggebruikers noemen we de marginale congestiekosten.</a:t>
            </a:r>
          </a:p>
          <a:p>
            <a:endParaRPr lang="nl-NL" sz="2500" dirty="0"/>
          </a:p>
        </p:txBody>
      </p:sp>
    </p:spTree>
    <p:extLst>
      <p:ext uri="{BB962C8B-B14F-4D97-AF65-F5344CB8AC3E}">
        <p14:creationId xmlns:p14="http://schemas.microsoft.com/office/powerpoint/2010/main" val="1061484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Les 3 vorige: markt of overheid. privatisering</a:t>
            </a:r>
            <a:endParaRPr lang="nl-NL" dirty="0"/>
          </a:p>
        </p:txBody>
      </p:sp>
      <p:sp>
        <p:nvSpPr>
          <p:cNvPr id="3" name="Tijdelijke aanduiding voor inhoud 2"/>
          <p:cNvSpPr>
            <a:spLocks noGrp="1"/>
          </p:cNvSpPr>
          <p:nvPr>
            <p:ph idx="1"/>
          </p:nvPr>
        </p:nvSpPr>
        <p:spPr/>
        <p:txBody>
          <a:bodyPr>
            <a:normAutofit/>
          </a:bodyPr>
          <a:lstStyle/>
          <a:p>
            <a:r>
              <a:rPr lang="nl-NL" sz="2500" dirty="0" smtClean="0"/>
              <a:t>In het verleden werden diverse goederen alleen door de overheid aangeboden.</a:t>
            </a:r>
          </a:p>
          <a:p>
            <a:r>
              <a:rPr lang="nl-NL" sz="2500" dirty="0" smtClean="0"/>
              <a:t>De aan de NS</a:t>
            </a:r>
          </a:p>
          <a:p>
            <a:r>
              <a:rPr lang="nl-NL" sz="2500" dirty="0" smtClean="0"/>
              <a:t>De aan KPN.</a:t>
            </a:r>
          </a:p>
          <a:p>
            <a:r>
              <a:rPr lang="nl-NL" sz="2500" dirty="0" smtClean="0"/>
              <a:t>Inmiddels zijn deze overheid monopolies allemaal opgegeven en geprivatiseerd. </a:t>
            </a:r>
            <a:endParaRPr lang="nl-NL" sz="2500" dirty="0"/>
          </a:p>
        </p:txBody>
      </p:sp>
    </p:spTree>
    <p:extLst>
      <p:ext uri="{BB962C8B-B14F-4D97-AF65-F5344CB8AC3E}">
        <p14:creationId xmlns:p14="http://schemas.microsoft.com/office/powerpoint/2010/main" val="19020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Overheid </a:t>
            </a:r>
            <a:r>
              <a:rPr lang="nl-NL" dirty="0" err="1" smtClean="0"/>
              <a:t>vs</a:t>
            </a:r>
            <a:r>
              <a:rPr lang="nl-NL" dirty="0" smtClean="0"/>
              <a:t> markt</a:t>
            </a:r>
            <a:endParaRPr lang="nl-NL" dirty="0"/>
          </a:p>
        </p:txBody>
      </p:sp>
      <p:sp>
        <p:nvSpPr>
          <p:cNvPr id="3" name="Tijdelijke aanduiding voor inhoud 2"/>
          <p:cNvSpPr>
            <a:spLocks noGrp="1"/>
          </p:cNvSpPr>
          <p:nvPr>
            <p:ph idx="1"/>
          </p:nvPr>
        </p:nvSpPr>
        <p:spPr/>
        <p:txBody>
          <a:bodyPr>
            <a:normAutofit/>
          </a:bodyPr>
          <a:lstStyle/>
          <a:p>
            <a:r>
              <a:rPr lang="nl-NL" sz="2500" dirty="0" smtClean="0"/>
              <a:t>Overheid streeft niet naar maximale winst </a:t>
            </a:r>
            <a:r>
              <a:rPr lang="nl-NL" sz="2500" dirty="0" smtClean="0">
                <a:sym typeface="Wingdings" panose="05000000000000000000" pitchFamily="2" charset="2"/>
              </a:rPr>
              <a:t> goedkoper product  meer afzet maar vaak ook  inefficiëntere bedrijfsvoering.</a:t>
            </a:r>
          </a:p>
          <a:p>
            <a:r>
              <a:rPr lang="nl-NL" sz="2500" dirty="0" smtClean="0">
                <a:sym typeface="Wingdings" panose="05000000000000000000" pitchFamily="2" charset="2"/>
              </a:rPr>
              <a:t>Indirect betalen we wel voor het goedkopere product door middel van belasting.</a:t>
            </a:r>
          </a:p>
          <a:p>
            <a:r>
              <a:rPr lang="nl-NL" sz="2500" dirty="0" smtClean="0">
                <a:sym typeface="Wingdings" panose="05000000000000000000" pitchFamily="2" charset="2"/>
              </a:rPr>
              <a:t>Markt streeft naar maximale winst  duurder product  minder afzet, maar we betalen hiervoor geen belasting </a:t>
            </a:r>
          </a:p>
          <a:p>
            <a:endParaRPr lang="nl-NL" sz="2500" dirty="0" smtClean="0">
              <a:sym typeface="Wingdings" panose="05000000000000000000" pitchFamily="2" charset="2"/>
            </a:endParaRPr>
          </a:p>
        </p:txBody>
      </p:sp>
    </p:spTree>
    <p:extLst>
      <p:ext uri="{BB962C8B-B14F-4D97-AF65-F5344CB8AC3E}">
        <p14:creationId xmlns:p14="http://schemas.microsoft.com/office/powerpoint/2010/main" val="618121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hebben we gezien:</a:t>
            </a:r>
            <a:endParaRPr lang="nl-NL" dirty="0"/>
          </a:p>
        </p:txBody>
      </p:sp>
      <p:sp>
        <p:nvSpPr>
          <p:cNvPr id="3" name="Tijdelijke aanduiding voor inhoud 2"/>
          <p:cNvSpPr>
            <a:spLocks noGrp="1"/>
          </p:cNvSpPr>
          <p:nvPr>
            <p:ph idx="1"/>
          </p:nvPr>
        </p:nvSpPr>
        <p:spPr/>
        <p:txBody>
          <a:bodyPr>
            <a:normAutofit/>
          </a:bodyPr>
          <a:lstStyle/>
          <a:p>
            <a:r>
              <a:rPr lang="nl-NL" sz="2500" dirty="0" smtClean="0"/>
              <a:t>Als de overheid het aanbied en kostendekkend wil zijn: prijs van iets minder dan 12.50 cent, afzet van iets meer dan 50 miljard km.</a:t>
            </a:r>
          </a:p>
          <a:p>
            <a:r>
              <a:rPr lang="nl-NL" sz="2500" dirty="0" smtClean="0"/>
              <a:t>Als het privaat wordt aangeboden komt er een prijs van 17.50 tot stand, met een afzet van 30 miljard km.</a:t>
            </a:r>
          </a:p>
          <a:p>
            <a:endParaRPr lang="nl-NL" sz="2500" dirty="0"/>
          </a:p>
        </p:txBody>
      </p:sp>
    </p:spTree>
    <p:extLst>
      <p:ext uri="{BB962C8B-B14F-4D97-AF65-F5344CB8AC3E}">
        <p14:creationId xmlns:p14="http://schemas.microsoft.com/office/powerpoint/2010/main" val="931215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1171</TotalTime>
  <Words>751</Words>
  <Application>Microsoft Office PowerPoint</Application>
  <PresentationFormat>Breedbeeld</PresentationFormat>
  <Paragraphs>184</Paragraphs>
  <Slides>25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25</vt:i4>
      </vt:variant>
    </vt:vector>
  </HeadingPairs>
  <TitlesOfParts>
    <vt:vector size="30" baseType="lpstr">
      <vt:lpstr>Arial</vt:lpstr>
      <vt:lpstr>Trebuchet MS</vt:lpstr>
      <vt:lpstr>Wingdings</vt:lpstr>
      <vt:lpstr>Wingdings 3</vt:lpstr>
      <vt:lpstr>Facet</vt:lpstr>
      <vt:lpstr>Welkom VWO 5.</vt:lpstr>
      <vt:lpstr>Lessen aankomende week</vt:lpstr>
      <vt:lpstr>Maatschappelijke welvaart.</vt:lpstr>
      <vt:lpstr>Wat hebben we gezien:</vt:lpstr>
      <vt:lpstr>Les 2 vorige week: het fileprobleem.</vt:lpstr>
      <vt:lpstr>Kosten van files</vt:lpstr>
      <vt:lpstr>Les 3 vorige: markt of overheid. privatisering</vt:lpstr>
      <vt:lpstr>Overheid vs markt</vt:lpstr>
      <vt:lpstr>Wat hebben we gezien:</vt:lpstr>
      <vt:lpstr>Nieuwe rol van de overheid.</vt:lpstr>
      <vt:lpstr>Stof deze les: principaal-agent theorie.</vt:lpstr>
      <vt:lpstr>de overheid wilt een weg aanleggen</vt:lpstr>
      <vt:lpstr>Maak opgave 6.6 en 6.7 en 6.8 en 6.9</vt:lpstr>
      <vt:lpstr>PowerPoint-presentatie</vt:lpstr>
      <vt:lpstr>Maak opgave 6.17</vt:lpstr>
      <vt:lpstr>PowerPoint-presentatie</vt:lpstr>
      <vt:lpstr>PowerPoint-presentatie</vt:lpstr>
      <vt:lpstr>PowerPoint-presentatie</vt:lpstr>
      <vt:lpstr>Maak oefenopgave 1:</vt:lpstr>
      <vt:lpstr>PowerPoint-presentatie</vt:lpstr>
      <vt:lpstr>Maak oefenopgave 2:</vt:lpstr>
      <vt:lpstr>PowerPoint-presentatie</vt:lpstr>
      <vt:lpstr>PowerPoint-presentatie</vt:lpstr>
      <vt:lpstr>Maak oefenopgave 3:</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Bas Jacobs</cp:lastModifiedBy>
  <cp:revision>157</cp:revision>
  <dcterms:created xsi:type="dcterms:W3CDTF">2017-08-27T09:00:36Z</dcterms:created>
  <dcterms:modified xsi:type="dcterms:W3CDTF">2017-12-15T07:40:33Z</dcterms:modified>
</cp:coreProperties>
</file>